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27"/>
  </p:normalViewPr>
  <p:slideViewPr>
    <p:cSldViewPr snapToGrid="0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CBB69-4C71-9A4B-8B6F-8D7DCAE8FF3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18441-8CBF-AE4A-9131-8C6E4664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2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0B40-316E-2E5E-C682-C73E8A47D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F64B3-1E0E-6B0A-EDE4-9180839D1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84A44-F694-C8CE-F8B6-FCDDEA4F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80D58-D091-AE82-4654-47B05E7F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E9332-FE65-67DF-63CE-64FA4CA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8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AE28-23CB-87B7-E454-4F48B871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726E8-3381-F0DD-7F85-8BF5462E3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2A253-3D7D-758E-7D27-F54940F5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2849B-F1A9-63F6-777D-763CC6962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40207-A9EE-2904-B565-74BF6A9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1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3C383-729B-6C02-7C6D-702F201D6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FC419-E2FC-813D-ACE6-567E33C37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0935-D07A-686C-AB71-257CDA63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7093E-F90B-1AB5-2587-7CFC89FE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87852-5D68-14B0-5396-23D1281C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9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81B7-95FD-705B-A94B-719CE8A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7117-4D4A-E541-6853-71D73E77E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A893-CB67-BE6F-A937-1A94E8BA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3D124-08CA-BE99-13B9-66E5D252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71D76-0765-C8C8-3A8A-82F1B9C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9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0980-D9C4-21FF-06C0-871A3618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6E12F-D0ED-7065-E993-079BA6CF0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A803C-5788-9959-AEE1-E3CA52DC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D9B59-DC1C-5FB9-6660-0F23E705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EFA60-75C8-4499-1E42-DC27FC85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7B2F-F2D4-945B-084D-F6925A9A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29C0-A210-EF2F-9EAB-31DB404A6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9A895-D1D3-B138-DC9E-AB66AACF8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96791-0E89-9646-3DC2-46214886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82B70-B22C-1131-E763-CC2BA0693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67AE6-8E74-9175-0B3C-1BA44265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2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7F5D-BA89-37C4-D62B-0DD593CC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1A219-EF59-3C4E-AD62-98B98578B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92BFD-30DD-2F93-7137-FD0DDA234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F7A2B-6BAD-58CF-CB0E-D909138A2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490C0-913B-99EA-2921-EAD9D98BA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42B8AE-1B22-4739-AA8C-E9710DA8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DB874A-B709-6CF4-0772-3153BAF5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E95A8-04F5-A537-F6F8-30A0E78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6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EF1D-2D03-3808-4C17-FE6743F04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C4D0F-07FD-C546-D598-496BCECC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5E31A-38F9-E59B-0D97-9A1B429B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EB644-0849-2993-09BB-45609158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9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2868A-2A3B-02B4-A9E6-7530B745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84C48-A2DE-249F-99EB-FB4737D2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68703-7E51-4C9C-4E3B-18E72695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4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1E01-AAF6-F574-E037-7335B69F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922F-0E31-A26F-1219-879A0E598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F3D0-BB73-228E-020B-9ABC1D929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CCAF6-B6F6-AEB8-4E3D-42216392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62C8B-F662-7FE2-19BD-D8E91D96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1787F-8355-12AB-83D0-AAF2CB9B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1FFA-767C-9CD1-093F-EF2D5DAF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92F12-826F-B607-4A96-57F5A6CC4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D09B1-9BC6-8AA0-2D08-DC1F6B7EA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FF4B2-7C57-7A02-0CD1-05DF6999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1DFFB-8C88-BD9E-732B-26A9C4AB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6A35E-1D8A-8EA9-4A35-440F89EF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8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D3210-F241-0BFE-7283-3819BEA6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A6B97-3991-9E24-291A-0A6782932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219F-6208-5279-BF1C-E5FB38108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C63CA-29A8-164F-8BB4-B3C330F56BC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C35B-48C3-4293-C591-958C967A7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63182-7C70-795C-EA06-40E09B47D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B6229-DA9F-6142-9319-B122735D7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5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"/>
          <p:cNvSpPr/>
          <p:nvPr/>
        </p:nvSpPr>
        <p:spPr>
          <a:xfrm>
            <a:off x="0" y="0"/>
            <a:ext cx="12279086" cy="6993604"/>
          </a:xfrm>
          <a:prstGeom prst="rect">
            <a:avLst/>
          </a:prstGeom>
          <a:solidFill>
            <a:srgbClr val="DCF0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8" name="Google Shape;488;p2"/>
          <p:cNvSpPr/>
          <p:nvPr/>
        </p:nvSpPr>
        <p:spPr>
          <a:xfrm>
            <a:off x="4266564" y="742950"/>
            <a:ext cx="2894717" cy="269623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HEPATITIS B MANAGEMENT</a:t>
            </a:r>
            <a:endParaRPr sz="1600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(ACUTE)</a:t>
            </a:r>
            <a:endParaRPr sz="1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89" name="Google Shape;489;p2"/>
          <p:cNvGrpSpPr/>
          <p:nvPr/>
        </p:nvGrpSpPr>
        <p:grpSpPr>
          <a:xfrm>
            <a:off x="3672205" y="1005750"/>
            <a:ext cx="4117396" cy="3072852"/>
            <a:chOff x="3672205" y="1005750"/>
            <a:chExt cx="4003040" cy="3161120"/>
          </a:xfrm>
        </p:grpSpPr>
        <p:sp>
          <p:nvSpPr>
            <p:cNvPr id="490" name="Google Shape;490;p2"/>
            <p:cNvSpPr/>
            <p:nvPr/>
          </p:nvSpPr>
          <p:spPr>
            <a:xfrm>
              <a:off x="3672205" y="1250950"/>
              <a:ext cx="4003040" cy="2884170"/>
            </a:xfrm>
            <a:custGeom>
              <a:avLst/>
              <a:gdLst/>
              <a:ahLst/>
              <a:cxnLst/>
              <a:rect l="l" t="t" r="r" b="b"/>
              <a:pathLst>
                <a:path w="4003040" h="2884170" extrusionOk="0">
                  <a:moveTo>
                    <a:pt x="267548" y="0"/>
                  </a:moveTo>
                  <a:lnTo>
                    <a:pt x="480233" y="0"/>
                  </a:lnTo>
                  <a:lnTo>
                    <a:pt x="401568" y="124557"/>
                  </a:lnTo>
                  <a:cubicBezTo>
                    <a:pt x="261511" y="372562"/>
                    <a:pt x="181956" y="656769"/>
                    <a:pt x="181956" y="958850"/>
                  </a:cubicBezTo>
                  <a:cubicBezTo>
                    <a:pt x="181956" y="1925509"/>
                    <a:pt x="996603" y="2709141"/>
                    <a:pt x="2001520" y="2709141"/>
                  </a:cubicBezTo>
                  <a:cubicBezTo>
                    <a:pt x="3006437" y="2709141"/>
                    <a:pt x="3821084" y="1925509"/>
                    <a:pt x="3821084" y="958850"/>
                  </a:cubicBezTo>
                  <a:cubicBezTo>
                    <a:pt x="3821084" y="656769"/>
                    <a:pt x="3741529" y="372562"/>
                    <a:pt x="3601472" y="124557"/>
                  </a:cubicBezTo>
                  <a:lnTo>
                    <a:pt x="3522807" y="0"/>
                  </a:lnTo>
                  <a:lnTo>
                    <a:pt x="3735493" y="0"/>
                  </a:lnTo>
                  <a:lnTo>
                    <a:pt x="3761467" y="41128"/>
                  </a:lnTo>
                  <a:cubicBezTo>
                    <a:pt x="3915529" y="313933"/>
                    <a:pt x="4003040" y="626561"/>
                    <a:pt x="4003040" y="958850"/>
                  </a:cubicBezTo>
                  <a:cubicBezTo>
                    <a:pt x="4003040" y="2022175"/>
                    <a:pt x="3106929" y="2884170"/>
                    <a:pt x="2001520" y="2884170"/>
                  </a:cubicBezTo>
                  <a:cubicBezTo>
                    <a:pt x="896111" y="2884170"/>
                    <a:pt x="0" y="2022175"/>
                    <a:pt x="0" y="958850"/>
                  </a:cubicBezTo>
                  <a:cubicBezTo>
                    <a:pt x="0" y="626561"/>
                    <a:pt x="87511" y="313933"/>
                    <a:pt x="241573" y="41128"/>
                  </a:cubicBezTo>
                  <a:lnTo>
                    <a:pt x="267548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91" name="Google Shape;491;p2"/>
            <p:cNvGrpSpPr/>
            <p:nvPr/>
          </p:nvGrpSpPr>
          <p:grpSpPr>
            <a:xfrm>
              <a:off x="7080885" y="1037590"/>
              <a:ext cx="314325" cy="284480"/>
              <a:chOff x="7955279" y="1828800"/>
              <a:chExt cx="314325" cy="284480"/>
            </a:xfrm>
          </p:grpSpPr>
          <p:sp>
            <p:nvSpPr>
              <p:cNvPr id="492" name="Google Shape;492;p2"/>
              <p:cNvSpPr/>
              <p:nvPr/>
            </p:nvSpPr>
            <p:spPr>
              <a:xfrm>
                <a:off x="7955279" y="1828800"/>
                <a:ext cx="314325" cy="284480"/>
              </a:xfrm>
              <a:prstGeom prst="ellipse">
                <a:avLst/>
              </a:prstGeom>
              <a:noFill/>
              <a:ln w="3810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8005096" y="1873887"/>
                <a:ext cx="214688" cy="19430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94" name="Google Shape;494;p2"/>
            <p:cNvGrpSpPr/>
            <p:nvPr/>
          </p:nvGrpSpPr>
          <p:grpSpPr>
            <a:xfrm>
              <a:off x="3728075" y="2746196"/>
              <a:ext cx="314325" cy="284480"/>
              <a:chOff x="9322117" y="2773680"/>
              <a:chExt cx="314325" cy="284480"/>
            </a:xfrm>
          </p:grpSpPr>
          <p:sp>
            <p:nvSpPr>
              <p:cNvPr id="495" name="Google Shape;495;p2"/>
              <p:cNvSpPr/>
              <p:nvPr/>
            </p:nvSpPr>
            <p:spPr>
              <a:xfrm>
                <a:off x="9322117" y="2773680"/>
                <a:ext cx="314325" cy="284480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9371934" y="2818767"/>
                <a:ext cx="214688" cy="19430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97" name="Google Shape;497;p2"/>
            <p:cNvGrpSpPr/>
            <p:nvPr/>
          </p:nvGrpSpPr>
          <p:grpSpPr>
            <a:xfrm>
              <a:off x="7155436" y="2985589"/>
              <a:ext cx="314325" cy="284480"/>
              <a:chOff x="9164954" y="3657601"/>
              <a:chExt cx="314325" cy="284480"/>
            </a:xfrm>
          </p:grpSpPr>
          <p:sp>
            <p:nvSpPr>
              <p:cNvPr id="498" name="Google Shape;498;p2"/>
              <p:cNvSpPr/>
              <p:nvPr/>
            </p:nvSpPr>
            <p:spPr>
              <a:xfrm>
                <a:off x="9164954" y="3657601"/>
                <a:ext cx="314325" cy="284480"/>
              </a:xfrm>
              <a:prstGeom prst="ellipse">
                <a:avLst/>
              </a:prstGeom>
              <a:noFill/>
              <a:ln w="381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9214771" y="3702688"/>
                <a:ext cx="214688" cy="19430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00" name="Google Shape;500;p2"/>
            <p:cNvGrpSpPr/>
            <p:nvPr/>
          </p:nvGrpSpPr>
          <p:grpSpPr>
            <a:xfrm>
              <a:off x="5516563" y="3882390"/>
              <a:ext cx="314325" cy="284480"/>
              <a:chOff x="10094277" y="4078607"/>
              <a:chExt cx="314325" cy="284480"/>
            </a:xfrm>
          </p:grpSpPr>
          <p:sp>
            <p:nvSpPr>
              <p:cNvPr id="501" name="Google Shape;501;p2"/>
              <p:cNvSpPr/>
              <p:nvPr/>
            </p:nvSpPr>
            <p:spPr>
              <a:xfrm>
                <a:off x="10094277" y="4078607"/>
                <a:ext cx="314325" cy="284480"/>
              </a:xfrm>
              <a:prstGeom prst="ellipse">
                <a:avLst/>
              </a:prstGeom>
              <a:noFill/>
              <a:ln w="38100" cap="flat" cmpd="sng">
                <a:solidFill>
                  <a:srgbClr val="703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10144094" y="4123694"/>
                <a:ext cx="214688" cy="19430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03" name="Google Shape;503;p2"/>
            <p:cNvGrpSpPr/>
            <p:nvPr/>
          </p:nvGrpSpPr>
          <p:grpSpPr>
            <a:xfrm>
              <a:off x="3902420" y="1005750"/>
              <a:ext cx="314325" cy="284480"/>
              <a:chOff x="7970837" y="4378960"/>
              <a:chExt cx="314325" cy="284480"/>
            </a:xfrm>
          </p:grpSpPr>
          <p:sp>
            <p:nvSpPr>
              <p:cNvPr id="504" name="Google Shape;504;p2"/>
              <p:cNvSpPr/>
              <p:nvPr/>
            </p:nvSpPr>
            <p:spPr>
              <a:xfrm>
                <a:off x="7970837" y="4378960"/>
                <a:ext cx="314325" cy="284480"/>
              </a:xfrm>
              <a:prstGeom prst="ellipse">
                <a:avLst/>
              </a:prstGeom>
              <a:noFill/>
              <a:ln w="38100" cap="flat" cmpd="sng">
                <a:solidFill>
                  <a:srgbClr val="63121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8020654" y="4424047"/>
                <a:ext cx="214688" cy="194304"/>
              </a:xfrm>
              <a:prstGeom prst="ellipse">
                <a:avLst/>
              </a:prstGeom>
              <a:solidFill>
                <a:srgbClr val="6312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506" name="Google Shape;506;p2"/>
          <p:cNvSpPr/>
          <p:nvPr/>
        </p:nvSpPr>
        <p:spPr>
          <a:xfrm rot="-8411973">
            <a:off x="8439195" y="190964"/>
            <a:ext cx="2119905" cy="1781791"/>
          </a:xfrm>
          <a:prstGeom prst="teardrop">
            <a:avLst>
              <a:gd name="adj" fmla="val 12896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7" name="Google Shape;507;p2"/>
          <p:cNvSpPr/>
          <p:nvPr/>
        </p:nvSpPr>
        <p:spPr>
          <a:xfrm rot="-7546571">
            <a:off x="8455439" y="2680981"/>
            <a:ext cx="2108506" cy="1867932"/>
          </a:xfrm>
          <a:prstGeom prst="teardrop">
            <a:avLst>
              <a:gd name="adj" fmla="val 128966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" name="Google Shape;508;p2"/>
          <p:cNvSpPr/>
          <p:nvPr/>
        </p:nvSpPr>
        <p:spPr>
          <a:xfrm rot="-3293827">
            <a:off x="4899090" y="5054454"/>
            <a:ext cx="2003478" cy="1885336"/>
          </a:xfrm>
          <a:prstGeom prst="teardrop">
            <a:avLst>
              <a:gd name="adj" fmla="val 128966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9" name="Google Shape;509;p2"/>
          <p:cNvSpPr/>
          <p:nvPr/>
        </p:nvSpPr>
        <p:spPr>
          <a:xfrm rot="-333317">
            <a:off x="1431289" y="3362796"/>
            <a:ext cx="2119906" cy="1781791"/>
          </a:xfrm>
          <a:prstGeom prst="teardrop">
            <a:avLst>
              <a:gd name="adj" fmla="val 128966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0" name="Google Shape;510;p2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1" name="Google Shape;511;p2"/>
          <p:cNvSpPr/>
          <p:nvPr/>
        </p:nvSpPr>
        <p:spPr>
          <a:xfrm>
            <a:off x="8568324" y="220648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12" name="Google Shape;512;p2"/>
          <p:cNvSpPr/>
          <p:nvPr/>
        </p:nvSpPr>
        <p:spPr>
          <a:xfrm>
            <a:off x="8534382" y="2741426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13" name="Google Shape;513;p2"/>
          <p:cNvSpPr/>
          <p:nvPr/>
        </p:nvSpPr>
        <p:spPr>
          <a:xfrm>
            <a:off x="4989127" y="5135764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14" name="Google Shape;514;p2"/>
          <p:cNvSpPr/>
          <p:nvPr/>
        </p:nvSpPr>
        <p:spPr>
          <a:xfrm>
            <a:off x="1561266" y="3420893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15" name="Google Shape;515;p2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16" name="Google Shape;516;p2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7" name="Google Shape;517;p2"/>
          <p:cNvSpPr txBox="1"/>
          <p:nvPr/>
        </p:nvSpPr>
        <p:spPr>
          <a:xfrm>
            <a:off x="1390370" y="5178067"/>
            <a:ext cx="25928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E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TRANSMISSION &amp; PREVENTION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8" name="Google Shape;518;p2"/>
          <p:cNvSpPr txBox="1"/>
          <p:nvPr/>
        </p:nvSpPr>
        <p:spPr>
          <a:xfrm>
            <a:off x="6818122" y="5135764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SYMPTOMS &amp; SIGNS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9" name="Google Shape;519;p2"/>
          <p:cNvSpPr txBox="1"/>
          <p:nvPr/>
        </p:nvSpPr>
        <p:spPr>
          <a:xfrm>
            <a:off x="10365716" y="4158762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DIAGNOSIS</a:t>
            </a: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0" name="Google Shape;520;p2"/>
          <p:cNvSpPr txBox="1"/>
          <p:nvPr/>
        </p:nvSpPr>
        <p:spPr>
          <a:xfrm>
            <a:off x="10406761" y="125215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TREATMENT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1" name="Google Shape;521;p2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" descr="A lightbul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89557" y="-3440"/>
            <a:ext cx="1917204" cy="191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" descr="Two speech bubbl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4382" y="3718400"/>
            <a:ext cx="1366627" cy="136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" descr="A microsc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63628" y="2944367"/>
            <a:ext cx="1260874" cy="126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" descr="Award 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60448" y="5166628"/>
            <a:ext cx="1674146" cy="1674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1"/>
          <p:cNvSpPr txBox="1"/>
          <p:nvPr/>
        </p:nvSpPr>
        <p:spPr>
          <a:xfrm>
            <a:off x="4312920" y="903029"/>
            <a:ext cx="6096000" cy="28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Chronic HBV manifests by asymptomatic carrier state to chronic hepatitis (what used to be called chronic active hepatitis), cirrhosis and hepatocellular carcinoma.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p11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22" name="Google Shape;622;p11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23" name="Google Shape;623;p11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1"/>
          <p:cNvSpPr/>
          <p:nvPr/>
        </p:nvSpPr>
        <p:spPr>
          <a:xfrm>
            <a:off x="990885" y="4140891"/>
            <a:ext cx="2983731" cy="249555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5" name="Google Shape;625;p11"/>
          <p:cNvSpPr/>
          <p:nvPr/>
        </p:nvSpPr>
        <p:spPr>
          <a:xfrm>
            <a:off x="8996965" y="4140891"/>
            <a:ext cx="2983731" cy="249555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6" name="Google Shape;626;p11"/>
          <p:cNvSpPr/>
          <p:nvPr/>
        </p:nvSpPr>
        <p:spPr>
          <a:xfrm>
            <a:off x="5081255" y="4140891"/>
            <a:ext cx="2983731" cy="249555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"/>
          <p:cNvSpPr txBox="1"/>
          <p:nvPr/>
        </p:nvSpPr>
        <p:spPr>
          <a:xfrm>
            <a:off x="4312920" y="903029"/>
            <a:ext cx="6096000" cy="4813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Although the predominant organ of HBV infection is the liver, the disease can present with symptoms that are not directly due to the liver inflammation (extrahepatic manifestations)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Extrahepatic manifestations can occur in both acute and chronic infection.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Google Shape;632;p12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34" name="Google Shape;634;p12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35" name="Google Shape;635;p12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"/>
          <p:cNvSpPr/>
          <p:nvPr/>
        </p:nvSpPr>
        <p:spPr>
          <a:xfrm>
            <a:off x="7120890" y="3726180"/>
            <a:ext cx="3699510" cy="3131820"/>
          </a:xfrm>
          <a:prstGeom prst="round2SameRect">
            <a:avLst>
              <a:gd name="adj1" fmla="val 34098"/>
              <a:gd name="adj2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1" name="Google Shape;641;p13"/>
          <p:cNvSpPr txBox="1"/>
          <p:nvPr/>
        </p:nvSpPr>
        <p:spPr>
          <a:xfrm>
            <a:off x="3825240" y="943111"/>
            <a:ext cx="8057990" cy="3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predominant mode of transmission of hepatitis B varies with geographical location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regions that have a high rate of HBV infection, the most common mode of transmission is mother to child whilst sexual and intravenous routes are the most documented in low prevalence areas </a:t>
            </a:r>
            <a:endParaRPr sz="2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13"/>
          <p:cNvSpPr/>
          <p:nvPr/>
        </p:nvSpPr>
        <p:spPr>
          <a:xfrm rot="1760826">
            <a:off x="496100" y="375756"/>
            <a:ext cx="2119906" cy="1781791"/>
          </a:xfrm>
          <a:prstGeom prst="teardrop">
            <a:avLst>
              <a:gd name="adj" fmla="val 128966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3" name="Google Shape;643;p13"/>
          <p:cNvSpPr/>
          <p:nvPr/>
        </p:nvSpPr>
        <p:spPr>
          <a:xfrm rot="2094143">
            <a:off x="626077" y="433853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44" name="Google Shape;644;p13"/>
          <p:cNvSpPr txBox="1"/>
          <p:nvPr/>
        </p:nvSpPr>
        <p:spPr>
          <a:xfrm>
            <a:off x="455181" y="2191027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E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TRANSMISSION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5" name="Google Shape;645;p13" descr="Two speech bubbl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94143">
            <a:off x="739193" y="731360"/>
            <a:ext cx="1366627" cy="1366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3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32" name="Google Shape;532;p3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33" name="Google Shape;533;p3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"/>
          <p:cNvSpPr txBox="1"/>
          <p:nvPr/>
        </p:nvSpPr>
        <p:spPr>
          <a:xfrm>
            <a:off x="4358640" y="1188720"/>
            <a:ext cx="574548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Hepatitis B virus (HBV) is a virus, made up of the genetic material, double stranded DNA.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HBV belongs to the family, hepadnaviridae.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5" name="Google Shape;53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7495" y="1589413"/>
            <a:ext cx="2167819" cy="530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1" name="Google Shape;541;p4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42" name="Google Shape;542;p4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3" name="Google Shape;543;p4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"/>
          <p:cNvSpPr txBox="1"/>
          <p:nvPr/>
        </p:nvSpPr>
        <p:spPr>
          <a:xfrm>
            <a:off x="4358640" y="1188720"/>
            <a:ext cx="5745480" cy="395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Approximately, two billion people worldwide have evidence of past or present infection with hepatitis B virus (HBV). </a:t>
            </a:r>
            <a:endParaRPr sz="2800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is - about 1 out of every 4 person in the world has been exposed to HBV!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5" name="Google Shape;545;p4" descr="A picture containing pi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091" y="3197176"/>
            <a:ext cx="3720152" cy="372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"/>
          <p:cNvSpPr txBox="1"/>
          <p:nvPr/>
        </p:nvSpPr>
        <p:spPr>
          <a:xfrm>
            <a:off x="4541520" y="1090805"/>
            <a:ext cx="6096000" cy="145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300 million persons are chronically infected, of whom more than 500,000 die per year.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5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2" name="Google Shape;552;p5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53" name="Google Shape;553;p5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4" name="Google Shape;554;p5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494" y="3429000"/>
            <a:ext cx="2767347" cy="334655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"/>
          <p:cNvSpPr txBox="1"/>
          <p:nvPr/>
        </p:nvSpPr>
        <p:spPr>
          <a:xfrm>
            <a:off x="3487841" y="6106751"/>
            <a:ext cx="41216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i.e., about 2 out of 1000 HBV patients die annually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7" name="Google Shape;55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2511" y="792842"/>
            <a:ext cx="1435852" cy="5982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/>
          <p:nvPr/>
        </p:nvSpPr>
        <p:spPr>
          <a:xfrm>
            <a:off x="4097967" y="727218"/>
            <a:ext cx="7857471" cy="292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overall global prevalence is 3.5%, showing very low rates in developed western world and high rates of up to 10% in Africa and Asia. 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Deaths are due to HBV-related liver diseases, such as cirrhosis and liver cancer (hepatocellular carcinoma)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3" name="Google Shape;563;p6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4" name="Google Shape;564;p6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5" name="Google Shape;565;p6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66" name="Google Shape;566;p6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" descr="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737371"/>
            <a:ext cx="7115033" cy="312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6530" y="3293293"/>
            <a:ext cx="1154074" cy="356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92101" y="3214690"/>
            <a:ext cx="1112497" cy="369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"/>
          <p:cNvSpPr txBox="1"/>
          <p:nvPr/>
        </p:nvSpPr>
        <p:spPr>
          <a:xfrm>
            <a:off x="542954" y="3127642"/>
            <a:ext cx="7345452" cy="3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Decisions about the management of patients with HBV should be based on clinical information and investigation (tests) outcomes.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next few slides will dwell on the management of adults with hepatitis B virus infection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6" name="Google Shape;576;p7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7" name="Google Shape;577;p7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78" name="Google Shape;578;p7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9" name="Google Shape;579;p7" descr="A flying paper airpla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"/>
          <p:cNvSpPr txBox="1"/>
          <p:nvPr/>
        </p:nvSpPr>
        <p:spPr>
          <a:xfrm>
            <a:off x="4267200" y="1166167"/>
            <a:ext cx="6096000" cy="205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 of infection of HBV: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2800"/>
              <a:buFont typeface="Helvetica Neue"/>
              <a:buAutoNum type="arabicPeriod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Acute HBV infection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800"/>
              <a:buFont typeface="Helvetica Neue"/>
              <a:buAutoNum type="arabicPeriod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Chronic HBV infection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p8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6" name="Google Shape;586;p8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87" name="Google Shape;587;p8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8" name="Google Shape;588;p8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" descr="Doctor holding sign"/>
          <p:cNvPicPr preferRelativeResize="0"/>
          <p:nvPr/>
        </p:nvPicPr>
        <p:blipFill rotWithShape="1">
          <a:blip r:embed="rId4">
            <a:alphaModFix/>
          </a:blip>
          <a:srcRect b="21667"/>
          <a:stretch/>
        </p:blipFill>
        <p:spPr>
          <a:xfrm>
            <a:off x="6487984" y="1485900"/>
            <a:ext cx="4823491" cy="53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"/>
          <p:cNvSpPr txBox="1"/>
          <p:nvPr/>
        </p:nvSpPr>
        <p:spPr>
          <a:xfrm rot="-150834">
            <a:off x="6638923" y="3060583"/>
            <a:ext cx="33623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5735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 you have an idea what makes one hepatitis B acute, and the other, chronic?</a:t>
            </a:r>
            <a:endParaRPr sz="2400">
              <a:solidFill>
                <a:srgbClr val="85735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"/>
          <p:cNvSpPr txBox="1"/>
          <p:nvPr/>
        </p:nvSpPr>
        <p:spPr>
          <a:xfrm>
            <a:off x="4297680" y="978391"/>
            <a:ext cx="6096000" cy="296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Acute HBV is when the infection lasts within a 6-month period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Whereas chronic hepatitis B infection is defined as persistence of HBV infection beyond 6 months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1905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9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" name="Google Shape;597;p9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98" name="Google Shape;598;p9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99" name="Google Shape;599;p9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0639" y="3479456"/>
            <a:ext cx="5021361" cy="337854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"/>
          <p:cNvSpPr/>
          <p:nvPr/>
        </p:nvSpPr>
        <p:spPr>
          <a:xfrm rot="2164370">
            <a:off x="4166141" y="3714944"/>
            <a:ext cx="2715430" cy="2389449"/>
          </a:xfrm>
          <a:prstGeom prst="teardrop">
            <a:avLst>
              <a:gd name="adj" fmla="val 200000"/>
            </a:avLst>
          </a:prstGeom>
          <a:solidFill>
            <a:srgbClr val="B4BE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2" name="Google Shape;602;p9"/>
          <p:cNvSpPr txBox="1"/>
          <p:nvPr/>
        </p:nvSpPr>
        <p:spPr>
          <a:xfrm>
            <a:off x="4500672" y="4434437"/>
            <a:ext cx="248602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A2A2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is based on duration!</a:t>
            </a:r>
            <a:endParaRPr sz="2400">
              <a:solidFill>
                <a:srgbClr val="2A2A2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"/>
          <p:cNvSpPr txBox="1"/>
          <p:nvPr/>
        </p:nvSpPr>
        <p:spPr>
          <a:xfrm>
            <a:off x="4312920" y="903029"/>
            <a:ext cx="6096000" cy="37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acute infection, clinical manifestations include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-subclinical disease (otherwise called anicteric hepatitis) 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-icteric hepatitis and in some cases,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-fulminant inflammation of the liver.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p10"/>
          <p:cNvSpPr/>
          <p:nvPr/>
        </p:nvSpPr>
        <p:spPr>
          <a:xfrm rot="2530578">
            <a:off x="1044214" y="199910"/>
            <a:ext cx="2119907" cy="1781791"/>
          </a:xfrm>
          <a:prstGeom prst="teardrop">
            <a:avLst>
              <a:gd name="adj" fmla="val 128966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9" name="Google Shape;609;p10"/>
          <p:cNvSpPr/>
          <p:nvPr/>
        </p:nvSpPr>
        <p:spPr>
          <a:xfrm>
            <a:off x="1207269" y="221559"/>
            <a:ext cx="1797392" cy="16741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27000" sx="101000" sy="101000" algn="t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10" name="Google Shape;610;p10"/>
          <p:cNvSpPr txBox="1"/>
          <p:nvPr/>
        </p:nvSpPr>
        <p:spPr>
          <a:xfrm>
            <a:off x="720494" y="2091065"/>
            <a:ext cx="25928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562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11" name="Google Shape;611;p10" descr="A flying paper air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5" y="516870"/>
            <a:ext cx="1674146" cy="167414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0"/>
          <p:cNvSpPr/>
          <p:nvPr/>
        </p:nvSpPr>
        <p:spPr>
          <a:xfrm>
            <a:off x="990885" y="4140891"/>
            <a:ext cx="2983731" cy="249555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3" name="Google Shape;613;p10"/>
          <p:cNvSpPr/>
          <p:nvPr/>
        </p:nvSpPr>
        <p:spPr>
          <a:xfrm>
            <a:off x="4604134" y="4140891"/>
            <a:ext cx="2983731" cy="249555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4" name="Google Shape;614;p10"/>
          <p:cNvSpPr/>
          <p:nvPr/>
        </p:nvSpPr>
        <p:spPr>
          <a:xfrm>
            <a:off x="8601360" y="4140891"/>
            <a:ext cx="2983731" cy="249555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428</Words>
  <Application>Microsoft Macintosh PowerPoint</Application>
  <PresentationFormat>Widescreen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Abril Fatface</vt:lpstr>
      <vt:lpstr>Arial</vt:lpstr>
      <vt:lpstr>Calibri</vt:lpstr>
      <vt:lpstr>Calibri Light</vt:lpstr>
      <vt:lpstr>Helvetica Neue</vt:lpstr>
      <vt:lpstr>Quattrocento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Nimzing Ladep</dc:creator>
  <cp:lastModifiedBy>Nimzing Ladep</cp:lastModifiedBy>
  <cp:revision>4</cp:revision>
  <dcterms:created xsi:type="dcterms:W3CDTF">2022-12-03T09:13:51Z</dcterms:created>
  <dcterms:modified xsi:type="dcterms:W3CDTF">2022-12-03T13:57:15Z</dcterms:modified>
</cp:coreProperties>
</file>